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540" r:id="rId4"/>
    <p:sldId id="541" r:id="rId5"/>
    <p:sldId id="542" r:id="rId6"/>
    <p:sldId id="341" r:id="rId7"/>
    <p:sldId id="342" r:id="rId8"/>
    <p:sldId id="365" r:id="rId9"/>
    <p:sldId id="544" r:id="rId10"/>
    <p:sldId id="528" r:id="rId11"/>
    <p:sldId id="536" r:id="rId12"/>
    <p:sldId id="537" r:id="rId13"/>
    <p:sldId id="539" r:id="rId14"/>
    <p:sldId id="543" r:id="rId15"/>
    <p:sldId id="555" r:id="rId16"/>
    <p:sldId id="545" r:id="rId17"/>
    <p:sldId id="546" r:id="rId18"/>
    <p:sldId id="547" r:id="rId19"/>
    <p:sldId id="548" r:id="rId20"/>
    <p:sldId id="549" r:id="rId21"/>
    <p:sldId id="553" r:id="rId22"/>
    <p:sldId id="556" r:id="rId23"/>
    <p:sldId id="552" r:id="rId24"/>
    <p:sldId id="554" r:id="rId25"/>
    <p:sldId id="557" r:id="rId26"/>
    <p:sldId id="558" r:id="rId27"/>
    <p:sldId id="559" r:id="rId28"/>
    <p:sldId id="560" r:id="rId29"/>
    <p:sldId id="561" r:id="rId30"/>
    <p:sldId id="2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4E11-F64C-4F66-AFB8-06E528097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D611D-BB50-4C72-9797-048AC1DB3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819EA-9FFC-4391-9F38-CA180ADC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4B42-CA90-44D0-9091-26125E8D4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22E2A-20E8-4430-9A5E-4BA9B8EB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67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78EA-C6DE-422F-8470-D7162B7F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ADB7E-2859-4FBC-8D4E-23A8BCA0E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46FE1-9FDE-4C8E-9F81-C2EB3386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DCEA8-0E24-45B1-9422-AB37EC61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1FA84-D391-467B-BE81-8F6595BB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66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7F5A95-5D24-4AC6-AF2B-0AB2D610F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314DF-14BF-41F4-B4DE-60E3A6E2A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4FC19-D163-4ADB-A414-178D997D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501CE-04FD-4E01-B9E9-FE8A3FD7E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27C8-7F74-4213-B5FB-83EC9FEA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79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BD124B-7C6E-4C8C-9426-E81D3D2D80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83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/>
          <p:cNvSpPr>
            <a:spLocks noGrp="1"/>
          </p:cNvSpPr>
          <p:nvPr>
            <p:ph type="pic" sz="half" idx="13"/>
          </p:nvPr>
        </p:nvSpPr>
        <p:spPr>
          <a:xfrm>
            <a:off x="6850824" y="534011"/>
            <a:ext cx="4213818" cy="57899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515023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769D2A-F843-4BA2-AFB9-BC0D04654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5202" y="948897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624706-7130-4F86-A9FB-2B47A295C1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297" y="3882564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67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330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B5A12B-532C-4B37-A2C4-8F38E80DC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81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7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63F5-2F9D-4569-AACF-312FAE74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A310-4FF6-4719-89DB-4991CBCD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721C2-90D6-4862-A2B6-F96F15DD7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9C1E-31A3-4661-A939-7EB394D7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E68C1-D6EC-40B3-B18B-1BA5750F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2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26F1-8700-4D05-AEA2-BBA66A40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2B075-A0F1-4987-9055-72CB58464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B7EE4-95C8-4563-A68C-8639D947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DE0DB-902D-482D-A7AA-B1404146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06192-43B7-474A-8D8E-318246FE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5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3133-41FC-4194-8C11-3A775DA1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F75B0-0AB9-453E-9F60-8D41CDFCE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7B0B1-0DB4-413E-B63A-E0192E085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B126A-6806-439A-B751-788CD2657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5BADF-5E92-4C93-B4EB-8AE4DD1D7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B2599-8E4E-44DA-9387-36D33D0C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1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106B9-DEF5-4DAB-9098-6B54B4AE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BC07F-909E-449A-9A07-3AD25B12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DEF46-01DA-4BFC-86BB-7DEB4EDB7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F6654-0224-44A3-80EA-9DBC97025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808AE-F5A3-486C-8600-4877E5A79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85C39A-779C-48CB-9777-5D312D5B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F4930-C8F7-4649-B061-B7C937E4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06F71B-E641-4A73-95FD-4C400F95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25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7D5E2-6D2F-467E-AB90-61D5440A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CBDC4-C0F8-418D-8B7E-7C700549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BCD45-E76C-4783-9EC1-A242E78E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27456-8256-460C-B25C-4C0F24C5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9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63E292-251A-4E79-BEBD-D7C885106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FBBE7-40A7-4863-AD67-AB001F4E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3D17A-BA7F-4E73-B844-E32B60E5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704B-51E2-4C7C-B6AF-E81B4D74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5117C-B5C9-4A2F-8AD1-C99D01008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90E17-C11E-4155-A476-EFD0F3B85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814F7-53A2-410A-B0CC-EEB97555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26F42-8416-465C-9941-E217F95D2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806F4-066D-4961-A000-03F08434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2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4C7B-3521-46B9-AE36-0946ACA4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94DC16-BAFD-4B6E-B4AD-CD89776D2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A2CA5-E277-4BC5-995A-E177B3F0F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8A296-581F-4263-83B8-B9002866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E75D4-8A13-4C1B-86BF-390775DFB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E4F37-2CA6-4E0C-8DC6-4B0502F97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1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4471F-A424-4409-A2CF-7F1B8FA0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0A5CD-889F-40A0-8D25-04B00A7B5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BBBEA-F3B3-4C6C-BDBD-A7D83F431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2DCA8-9FDF-4031-AB36-C51555CEDFD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EAEF8-7A7A-456B-A4CB-682E5E6DF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9DB0E-B489-456C-AB25-6E867ADBE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26481-8E95-415D-A29C-99B1C9D49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6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gpreda/explore-king-james-bible-book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basic-nlp-on-the-texts-of-harry-potter-sentiment-analysis-1b474b13651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christianryan.com/blog/sentiment-analysis-of-dream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uTL9tm7S1Io&amp;ab_channel=T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hk01.com/%E5%93%B2%E5%AD%B8/554347/%E7%B4%A2%E7%B7%92%E7%88%BE-%E7%B5%90%E6%A7%8B%E8%AA%9E%E8%A8%80%E5%AD%B8%E4%B9%8B%E7%88%B6-%E8%AA%9E%E8%A8%80%E4%BD%9C%E7%82%BA%E4%BB%BB%E6%84%8F%E7%AC%A6%E8%99%9F%E7%9A%84%E5%8E%9F%E5%89%8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ttau.com.tw/article/34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f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>
            <a:extLst>
              <a:ext uri="{FF2B5EF4-FFF2-40B4-BE49-F238E27FC236}">
                <a16:creationId xmlns:a16="http://schemas.microsoft.com/office/drawing/2014/main" id="{22FBD111-BBB5-4DD1-AD16-FC65654E1F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1" b="775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A01079-291E-4ECF-ACB2-53018DFE72FB}"/>
              </a:ext>
            </a:extLst>
          </p:cNvPr>
          <p:cNvSpPr/>
          <p:nvPr/>
        </p:nvSpPr>
        <p:spPr>
          <a:xfrm>
            <a:off x="1914525" y="813335"/>
            <a:ext cx="8362949" cy="531495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A81E18E-88F8-4481-B813-266BCEB75D10}"/>
              </a:ext>
            </a:extLst>
          </p:cNvPr>
          <p:cNvSpPr txBox="1">
            <a:spLocks/>
          </p:cNvSpPr>
          <p:nvPr/>
        </p:nvSpPr>
        <p:spPr>
          <a:xfrm>
            <a:off x="3158727" y="2200889"/>
            <a:ext cx="5874545" cy="215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Text Mining &amp; Beyond</a:t>
            </a:r>
            <a:endParaRPr lang="en-US" sz="8000" b="1" dirty="0">
              <a:solidFill>
                <a:schemeClr val="bg1"/>
              </a:solidFill>
              <a:latin typeface="Bebas Neue" panose="020B0606020202050201" pitchFamily="34" charset="0"/>
              <a:ea typeface="Source Sans Pro Black" panose="020B08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B3FCDF-458E-41F9-B50B-584CAA66AE49}"/>
              </a:ext>
            </a:extLst>
          </p:cNvPr>
          <p:cNvGrpSpPr/>
          <p:nvPr/>
        </p:nvGrpSpPr>
        <p:grpSpPr>
          <a:xfrm>
            <a:off x="8265559" y="4025476"/>
            <a:ext cx="1020748" cy="498703"/>
            <a:chOff x="4492546" y="1990497"/>
            <a:chExt cx="1020748" cy="4987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94C9AC-696B-46CC-9EF4-575192040433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611751-E931-4FD9-92E5-DE522A238FB1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B3EB0-D2A9-4C1D-994C-B7539F767E6F}"/>
              </a:ext>
            </a:extLst>
          </p:cNvPr>
          <p:cNvGrpSpPr/>
          <p:nvPr/>
        </p:nvGrpSpPr>
        <p:grpSpPr>
          <a:xfrm flipH="1" flipV="1">
            <a:off x="2872068" y="1889391"/>
            <a:ext cx="1020748" cy="498703"/>
            <a:chOff x="4492546" y="1990497"/>
            <a:chExt cx="1020748" cy="4987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716DD7-9C2C-419A-B2A2-0BBB0156832E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1F2F8A-D2A8-432C-A9C0-B45630159E43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389B5F0-DD9C-4C72-BBCF-04CEEE7C3259}"/>
              </a:ext>
            </a:extLst>
          </p:cNvPr>
          <p:cNvSpPr txBox="1"/>
          <p:nvPr/>
        </p:nvSpPr>
        <p:spPr>
          <a:xfrm>
            <a:off x="2168431" y="6105431"/>
            <a:ext cx="8109039" cy="47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林成鍇</a:t>
            </a:r>
            <a:r>
              <a:rPr lang="en-US" altLang="zh-CN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 Julius Ling @ </a:t>
            </a: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國立成功大學大數據與</a:t>
            </a:r>
            <a:r>
              <a:rPr lang="en-US" altLang="zh-CN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AI</a:t>
            </a: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研究中心</a:t>
            </a:r>
            <a:endParaRPr lang="en-GB" sz="2800" baseline="30000" dirty="0">
              <a:latin typeface="Lato" panose="020F0502020204030203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7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Parallel LDA">
            <a:extLst>
              <a:ext uri="{FF2B5EF4-FFF2-40B4-BE49-F238E27FC236}">
                <a16:creationId xmlns:a16="http://schemas.microsoft.com/office/drawing/2014/main" id="{2F017B2E-C31F-419C-A5E8-EF235B4C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573244"/>
            <a:ext cx="87058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508BAADA-F999-4A5B-96ED-F004F41720A1}"/>
              </a:ext>
            </a:extLst>
          </p:cNvPr>
          <p:cNvSpPr txBox="1">
            <a:spLocks/>
          </p:cNvSpPr>
          <p:nvPr/>
        </p:nvSpPr>
        <p:spPr>
          <a:xfrm>
            <a:off x="531090" y="718705"/>
            <a:ext cx="11129818" cy="92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Latent Semantic Analysis &amp; 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2378984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Latent Dirichlet Allocation (LDA): What exactly is inferred? - Cross  Validated">
            <a:extLst>
              <a:ext uri="{FF2B5EF4-FFF2-40B4-BE49-F238E27FC236}">
                <a16:creationId xmlns:a16="http://schemas.microsoft.com/office/drawing/2014/main" id="{C2127A7F-056C-45F2-A578-49A2995DD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753" y="2118572"/>
            <a:ext cx="8238524" cy="352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115B71FF-851E-4B03-B65C-71CA42786FD0}"/>
              </a:ext>
            </a:extLst>
          </p:cNvPr>
          <p:cNvSpPr txBox="1">
            <a:spLocks/>
          </p:cNvSpPr>
          <p:nvPr/>
        </p:nvSpPr>
        <p:spPr>
          <a:xfrm>
            <a:off x="928015" y="1068775"/>
            <a:ext cx="10335967" cy="92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Plate Notation of</a:t>
            </a:r>
            <a:r>
              <a:rPr lang="zh-CN" alt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Latent</a:t>
            </a:r>
            <a:r>
              <a:rPr lang="zh-CN" alt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Dirichlet</a:t>
            </a:r>
            <a:r>
              <a:rPr lang="zh-CN" alt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Allocation</a:t>
            </a:r>
            <a:r>
              <a:rPr lang="zh-CN" alt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(LDA)</a:t>
            </a:r>
            <a:endParaRPr lang="en-US" sz="2400" spc="300" dirty="0"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Your Guide to Latent Dirichlet Allocation | by Lettier | Medium">
            <a:extLst>
              <a:ext uri="{FF2B5EF4-FFF2-40B4-BE49-F238E27FC236}">
                <a16:creationId xmlns:a16="http://schemas.microsoft.com/office/drawing/2014/main" id="{9FB8979E-AC0E-428D-86AD-9E9050ABEF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214" y="1171483"/>
            <a:ext cx="5083206" cy="50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483B9AA0-5927-4759-88F7-114AFEBE6A75}"/>
              </a:ext>
            </a:extLst>
          </p:cNvPr>
          <p:cNvSpPr txBox="1">
            <a:spLocks/>
          </p:cNvSpPr>
          <p:nvPr/>
        </p:nvSpPr>
        <p:spPr>
          <a:xfrm>
            <a:off x="928016" y="708728"/>
            <a:ext cx="10335967" cy="92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Dirichlet</a:t>
            </a:r>
            <a:r>
              <a:rPr lang="zh-CN" altLang="en-US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Distribution and “</a:t>
            </a:r>
            <a:r>
              <a:rPr lang="en-US" altLang="zh-CN" sz="2400" spc="300" dirty="0" err="1">
                <a:latin typeface="Lato" panose="020F0502020204030203" pitchFamily="34" charset="0"/>
                <a:ea typeface="Source Sans Pro" panose="020B0503030403020204" pitchFamily="34" charset="0"/>
              </a:rPr>
              <a:t>Cencentration</a:t>
            </a: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”</a:t>
            </a:r>
            <a:endParaRPr lang="en-US" sz="2400" spc="300" dirty="0"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26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ge Scale Machine Learning and Other Animals: Beautiful LDA Visualization">
            <a:extLst>
              <a:ext uri="{FF2B5EF4-FFF2-40B4-BE49-F238E27FC236}">
                <a16:creationId xmlns:a16="http://schemas.microsoft.com/office/drawing/2014/main" id="{E59204B1-C3A6-41C9-B892-C30AE299D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31" y="1533525"/>
            <a:ext cx="8053137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82D3C5E0-F90D-4522-8DF0-AA0416350AAA}"/>
              </a:ext>
            </a:extLst>
          </p:cNvPr>
          <p:cNvSpPr txBox="1">
            <a:spLocks/>
          </p:cNvSpPr>
          <p:nvPr/>
        </p:nvSpPr>
        <p:spPr>
          <a:xfrm>
            <a:off x="928016" y="708728"/>
            <a:ext cx="10335967" cy="92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LDA Visualization with </a:t>
            </a:r>
            <a:r>
              <a:rPr lang="en-US" altLang="zh-CN" sz="2400" spc="300" dirty="0" err="1">
                <a:latin typeface="Lato" panose="020F0502020204030203" pitchFamily="34" charset="0"/>
                <a:ea typeface="Source Sans Pro" panose="020B0503030403020204" pitchFamily="34" charset="0"/>
              </a:rPr>
              <a:t>PyLDAViz</a:t>
            </a:r>
            <a:endParaRPr lang="en-US" sz="2400" spc="300" dirty="0"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20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32BF0-DF30-4290-BFBD-A098853D42D2}"/>
              </a:ext>
            </a:extLst>
          </p:cNvPr>
          <p:cNvSpPr/>
          <p:nvPr/>
        </p:nvSpPr>
        <p:spPr>
          <a:xfrm>
            <a:off x="1632454" y="2464802"/>
            <a:ext cx="89270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Unigram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Mixture of Unigram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Bayesian Unigram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Singular Value Decomposition (SVD) &amp; Latent Semantic Analysis (LSA)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Probabilistic Latent Semantic Analysis (</a:t>
            </a:r>
            <a:r>
              <a:rPr lang="en-US" sz="2400" dirty="0" err="1">
                <a:latin typeface="Centaur" panose="02030504050205020304" pitchFamily="18" charset="0"/>
              </a:rPr>
              <a:t>pLSA</a:t>
            </a:r>
            <a:r>
              <a:rPr lang="en-US" sz="2400" dirty="0">
                <a:latin typeface="Centaur" panose="02030504050205020304" pitchFamily="18" charset="0"/>
              </a:rPr>
              <a:t>) </a:t>
            </a:r>
            <a:r>
              <a:rPr lang="en-US" dirty="0">
                <a:latin typeface="Centaur" panose="02030504050205020304" pitchFamily="18" charset="0"/>
              </a:rPr>
              <a:t>– Hofmann, 1999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Latent Dirichlet Allocation (LDA) </a:t>
            </a:r>
            <a:r>
              <a:rPr lang="en-US" dirty="0">
                <a:latin typeface="Centaur" panose="02030504050205020304" pitchFamily="18" charset="0"/>
              </a:rPr>
              <a:t>– </a:t>
            </a:r>
            <a:r>
              <a:rPr lang="en-US" dirty="0" err="1">
                <a:latin typeface="Centaur" panose="02030504050205020304" pitchFamily="18" charset="0"/>
              </a:rPr>
              <a:t>Blei</a:t>
            </a:r>
            <a:r>
              <a:rPr lang="en-US" dirty="0">
                <a:latin typeface="Centaur" panose="02030504050205020304" pitchFamily="18" charset="0"/>
              </a:rPr>
              <a:t>, 2003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entaur" panose="02030504050205020304" pitchFamily="18" charset="0"/>
              </a:rPr>
              <a:t>Hierarchical Latent Dirichlet Allocation (</a:t>
            </a:r>
            <a:r>
              <a:rPr lang="en-US" sz="2400" dirty="0" err="1">
                <a:latin typeface="Centaur" panose="02030504050205020304" pitchFamily="18" charset="0"/>
              </a:rPr>
              <a:t>hLDA</a:t>
            </a:r>
            <a:r>
              <a:rPr lang="en-US" sz="2400" dirty="0">
                <a:latin typeface="Centaur" panose="02030504050205020304" pitchFamily="18" charset="0"/>
              </a:rPr>
              <a:t>) </a:t>
            </a:r>
            <a:r>
              <a:rPr lang="en-US" dirty="0">
                <a:latin typeface="Centaur" panose="02030504050205020304" pitchFamily="18" charset="0"/>
              </a:rPr>
              <a:t>– </a:t>
            </a:r>
            <a:r>
              <a:rPr lang="en-US" dirty="0" err="1">
                <a:latin typeface="Centaur" panose="02030504050205020304" pitchFamily="18" charset="0"/>
              </a:rPr>
              <a:t>Teh</a:t>
            </a:r>
            <a:r>
              <a:rPr lang="en-US" dirty="0">
                <a:latin typeface="Centaur" panose="02030504050205020304" pitchFamily="18" charset="0"/>
              </a:rPr>
              <a:t>, 2005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A027A-1495-46C2-BD54-63E78CF9ADE1}"/>
              </a:ext>
            </a:extLst>
          </p:cNvPr>
          <p:cNvSpPr txBox="1"/>
          <p:nvPr/>
        </p:nvSpPr>
        <p:spPr>
          <a:xfrm>
            <a:off x="1698219" y="1213566"/>
            <a:ext cx="879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Development of the Technique of 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107195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16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89A4DE-B526-4E4E-A486-9008D7F91FC8}"/>
              </a:ext>
            </a:extLst>
          </p:cNvPr>
          <p:cNvSpPr txBox="1"/>
          <p:nvPr/>
        </p:nvSpPr>
        <p:spPr>
          <a:xfrm>
            <a:off x="1698219" y="1213566"/>
            <a:ext cx="879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Sentiment Analysis</a:t>
            </a:r>
          </a:p>
        </p:txBody>
      </p:sp>
      <p:pic>
        <p:nvPicPr>
          <p:cNvPr id="8194" name="Picture 2" descr="How Machine Translation Can Support Multilingual Sentiment Analysis Projects">
            <a:extLst>
              <a:ext uri="{FF2B5EF4-FFF2-40B4-BE49-F238E27FC236}">
                <a16:creationId xmlns:a16="http://schemas.microsoft.com/office/drawing/2014/main" id="{C7D44FDF-E0EA-40B7-B484-42265AC45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80" y="1915211"/>
            <a:ext cx="5591039" cy="372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A383C2-DDC0-4D42-9445-21008FBDAF3E}"/>
              </a:ext>
            </a:extLst>
          </p:cNvPr>
          <p:cNvSpPr txBox="1"/>
          <p:nvPr/>
        </p:nvSpPr>
        <p:spPr>
          <a:xfrm>
            <a:off x="0" y="6215239"/>
            <a:ext cx="101212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https://www.kaggle.com/gpreda/explore-king-james-bible-books</a:t>
            </a:r>
            <a:endParaRPr lang="en-US" dirty="0"/>
          </a:p>
          <a:p>
            <a:r>
              <a:rPr lang="en-US" dirty="0">
                <a:hlinkClick r:id="rId4"/>
              </a:rPr>
              <a:t>https://towardsdatascience.com/basic-nlp-on-the-texts-of-harry-potter-sentiment-analysis-1b474b13651d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7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2.4 - Sentiment analysis of dreams | Personal website of Christian Ryan">
            <a:extLst>
              <a:ext uri="{FF2B5EF4-FFF2-40B4-BE49-F238E27FC236}">
                <a16:creationId xmlns:a16="http://schemas.microsoft.com/office/drawing/2014/main" id="{7154339B-8B89-40EF-BF54-83F5AB6C7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4" y="2747962"/>
            <a:ext cx="34099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F71F3-99A2-4FB5-90F1-9D991F72F4FB}"/>
              </a:ext>
            </a:extLst>
          </p:cNvPr>
          <p:cNvSpPr txBox="1"/>
          <p:nvPr/>
        </p:nvSpPr>
        <p:spPr>
          <a:xfrm>
            <a:off x="0" y="6177950"/>
            <a:ext cx="78278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https://drchristianryan.com/blog/sentiment-analysis-of-dreams/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https://www.youtube.com/watch?v=uTL9tm7S1Io&amp;ab_channel=TED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468C1-E2C1-4C55-B863-B15A8470DB86}"/>
              </a:ext>
            </a:extLst>
          </p:cNvPr>
          <p:cNvSpPr txBox="1"/>
          <p:nvPr/>
        </p:nvSpPr>
        <p:spPr>
          <a:xfrm>
            <a:off x="1698223" y="680049"/>
            <a:ext cx="87955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Linguistic Inquiry &amp; Word Count (LIWC) as</a:t>
            </a:r>
          </a:p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Psychometric Tools</a:t>
            </a:r>
          </a:p>
        </p:txBody>
      </p:sp>
    </p:spTree>
    <p:extLst>
      <p:ext uri="{BB962C8B-B14F-4D97-AF65-F5344CB8AC3E}">
        <p14:creationId xmlns:p14="http://schemas.microsoft.com/office/powerpoint/2010/main" val="3726240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Émile Durkheim - Wikipedia">
            <a:extLst>
              <a:ext uri="{FF2B5EF4-FFF2-40B4-BE49-F238E27FC236}">
                <a16:creationId xmlns:a16="http://schemas.microsoft.com/office/drawing/2014/main" id="{7D2C42C8-D382-400B-B5D4-E045DEC9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4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9 Emile Durkheim ideas | sociologist, sociology, social science">
            <a:extLst>
              <a:ext uri="{FF2B5EF4-FFF2-40B4-BE49-F238E27FC236}">
                <a16:creationId xmlns:a16="http://schemas.microsoft.com/office/drawing/2014/main" id="{22A8C63B-CFD0-48FF-A011-03057BFD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53" y="552865"/>
            <a:ext cx="5545122" cy="464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378A40-F725-47E2-8C75-9DCCA784B87D}"/>
              </a:ext>
            </a:extLst>
          </p:cNvPr>
          <p:cNvSpPr txBox="1"/>
          <p:nvPr/>
        </p:nvSpPr>
        <p:spPr>
          <a:xfrm>
            <a:off x="5630827" y="5405144"/>
            <a:ext cx="6035375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Emile Durkheim &amp; </a:t>
            </a:r>
          </a:p>
          <a:p>
            <a:pPr algn="ctr"/>
            <a:r>
              <a:rPr lang="fr-FR" sz="3200" b="0" i="1" dirty="0">
                <a:solidFill>
                  <a:srgbClr val="202122"/>
                </a:solidFill>
                <a:effectLst/>
                <a:latin typeface="Centaur" panose="02030504050205020304" pitchFamily="18" charset="0"/>
              </a:rPr>
              <a:t>Le Suicide: Étude de sociologie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(1897) </a:t>
            </a:r>
          </a:p>
        </p:txBody>
      </p:sp>
    </p:spTree>
    <p:extLst>
      <p:ext uri="{BB962C8B-B14F-4D97-AF65-F5344CB8AC3E}">
        <p14:creationId xmlns:p14="http://schemas.microsoft.com/office/powerpoint/2010/main" val="949685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ow Albert Camus Faced History | The New Yorker">
            <a:extLst>
              <a:ext uri="{FF2B5EF4-FFF2-40B4-BE49-F238E27FC236}">
                <a16:creationId xmlns:a16="http://schemas.microsoft.com/office/drawing/2014/main" id="{CBDC567C-23B3-45C8-94BC-55FF74839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" b="23818"/>
          <a:stretch/>
        </p:blipFill>
        <p:spPr bwMode="auto">
          <a:xfrm>
            <a:off x="0" y="1775534"/>
            <a:ext cx="12192000" cy="508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C125F-0435-4E73-AA5F-CFD83232F9F2}"/>
              </a:ext>
            </a:extLst>
          </p:cNvPr>
          <p:cNvSpPr txBox="1"/>
          <p:nvPr/>
        </p:nvSpPr>
        <p:spPr>
          <a:xfrm>
            <a:off x="1459047" y="854306"/>
            <a:ext cx="9273906" cy="2677656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3600" dirty="0">
              <a:solidFill>
                <a:schemeClr val="tx2">
                  <a:lumMod val="75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“T</a:t>
            </a:r>
            <a:r>
              <a:rPr lang="en-US" altLang="zh-CN" sz="3600" b="0" i="0" dirty="0">
                <a:solidFill>
                  <a:schemeClr val="tx2">
                    <a:lumMod val="75000"/>
                  </a:schemeClr>
                </a:solidFill>
                <a:effectLst/>
                <a:latin typeface="Centaur" panose="02030504050205020304" pitchFamily="18" charset="0"/>
              </a:rPr>
              <a:t>here is but one truly serious philosophical problem and that is suicide.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”</a:t>
            </a:r>
          </a:p>
          <a:p>
            <a:pPr algn="ctr"/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- Albert Camus, The Myth of Sisyphus-</a:t>
            </a:r>
            <a:endParaRPr lang="en-US" sz="2400" b="0" i="1" dirty="0">
              <a:solidFill>
                <a:schemeClr val="tx2">
                  <a:lumMod val="75000"/>
                </a:schemeClr>
              </a:solidFill>
              <a:effectLst/>
              <a:latin typeface="Centaur" panose="02030504050205020304" pitchFamily="18" charset="0"/>
            </a:endParaRPr>
          </a:p>
          <a:p>
            <a:endParaRPr lang="en-US" sz="3600" dirty="0">
              <a:solidFill>
                <a:schemeClr val="tx2">
                  <a:lumMod val="75000"/>
                </a:schemeClr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08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8">
            <a:extLst>
              <a:ext uri="{FF2B5EF4-FFF2-40B4-BE49-F238E27FC236}">
                <a16:creationId xmlns:a16="http://schemas.microsoft.com/office/drawing/2014/main" id="{CEF9A9B0-02E3-4348-896F-6097A94DFE3F}"/>
              </a:ext>
            </a:extLst>
          </p:cNvPr>
          <p:cNvSpPr txBox="1">
            <a:spLocks/>
          </p:cNvSpPr>
          <p:nvPr/>
        </p:nvSpPr>
        <p:spPr>
          <a:xfrm>
            <a:off x="6096000" y="5137616"/>
            <a:ext cx="5035717" cy="92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The Representation and </a:t>
            </a:r>
          </a:p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The Encoding of the Text</a:t>
            </a:r>
            <a:endParaRPr lang="en-US" sz="2400" spc="300" dirty="0"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8" name="Picture 4" descr="ESA - Why &amp;#39;Rosetta&amp;#39;?">
            <a:extLst>
              <a:ext uri="{FF2B5EF4-FFF2-40B4-BE49-F238E27FC236}">
                <a16:creationId xmlns:a16="http://schemas.microsoft.com/office/drawing/2014/main" id="{628AF5BD-D261-4B3B-9EE5-2387F179A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5"/>
            <a:ext cx="5166804" cy="68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354B0-BB7D-4696-94E8-19E89E8E9FB5}"/>
              </a:ext>
            </a:extLst>
          </p:cNvPr>
          <p:cNvSpPr txBox="1"/>
          <p:nvPr/>
        </p:nvSpPr>
        <p:spPr>
          <a:xfrm>
            <a:off x="6096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Rosetta Stone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41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urdism: Myth of Sisyphus – Philosophics">
            <a:extLst>
              <a:ext uri="{FF2B5EF4-FFF2-40B4-BE49-F238E27FC236}">
                <a16:creationId xmlns:a16="http://schemas.microsoft.com/office/drawing/2014/main" id="{C6FA35C9-D77F-4195-AB73-FD71567E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07135"/>
            <a:ext cx="6858000" cy="4443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325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2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弗迪南·德·索緒爾- 维基百科，自由的百科全书">
            <a:hlinkClick r:id="rId2"/>
            <a:extLst>
              <a:ext uri="{FF2B5EF4-FFF2-40B4-BE49-F238E27FC236}">
                <a16:creationId xmlns:a16="http://schemas.microsoft.com/office/drawing/2014/main" id="{F4BB24CB-E8BD-4E6E-9E3B-EA535DA85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4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索緒爾認為每個符號（sign）都是一體兩面的，分別可以作以下區分：(a) 意念（concept）與聲音－形象（sound-image）；(b) 能指／意符（signifier）與所指／意指（signified）；(c) 例子：實際的樹與作為詞語的「樹」（法文：arbor）。">
            <a:extLst>
              <a:ext uri="{FF2B5EF4-FFF2-40B4-BE49-F238E27FC236}">
                <a16:creationId xmlns:a16="http://schemas.microsoft.com/office/drawing/2014/main" id="{05C29521-0D7A-463A-BB60-6D1576A9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67" y="853829"/>
            <a:ext cx="6955223" cy="447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041EE-7CE4-4AAE-9797-34AC5017F869}"/>
              </a:ext>
            </a:extLst>
          </p:cNvPr>
          <p:cNvSpPr txBox="1"/>
          <p:nvPr/>
        </p:nvSpPr>
        <p:spPr>
          <a:xfrm>
            <a:off x="5116692" y="5827769"/>
            <a:ext cx="6035375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Saussure &amp; Semiotics</a:t>
            </a:r>
          </a:p>
        </p:txBody>
      </p:sp>
    </p:spTree>
    <p:extLst>
      <p:ext uri="{BB962C8B-B14F-4D97-AF65-F5344CB8AC3E}">
        <p14:creationId xmlns:p14="http://schemas.microsoft.com/office/powerpoint/2010/main" val="2399524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hat would Barthes think of his Hermès scarf? | The New Yorker">
            <a:extLst>
              <a:ext uri="{FF2B5EF4-FFF2-40B4-BE49-F238E27FC236}">
                <a16:creationId xmlns:a16="http://schemas.microsoft.com/office/drawing/2014/main" id="{655C53C8-DA87-444B-AEF5-48028914D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8"/>
          <a:stretch/>
        </p:blipFill>
        <p:spPr bwMode="auto">
          <a:xfrm>
            <a:off x="7297444" y="0"/>
            <a:ext cx="48945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ythologies (book) - Wikipedia">
            <a:extLst>
              <a:ext uri="{FF2B5EF4-FFF2-40B4-BE49-F238E27FC236}">
                <a16:creationId xmlns:a16="http://schemas.microsoft.com/office/drawing/2014/main" id="{3C154CDD-B35B-43C1-9101-675AF8E4B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56" y="682100"/>
            <a:ext cx="3193002" cy="43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全新/ 神話學(羅蘭．巴特經典代表作，華文世界首度全譯版) / 麥田/ 定價:499 | 蝦皮購物">
            <a:extLst>
              <a:ext uri="{FF2B5EF4-FFF2-40B4-BE49-F238E27FC236}">
                <a16:creationId xmlns:a16="http://schemas.microsoft.com/office/drawing/2014/main" id="{BDB09CFB-2451-4313-9110-1EE45A20C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" y="3231471"/>
            <a:ext cx="2745124" cy="32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C1358-D924-44EE-B728-07347E3582ED}"/>
              </a:ext>
            </a:extLst>
          </p:cNvPr>
          <p:cNvSpPr txBox="1"/>
          <p:nvPr/>
        </p:nvSpPr>
        <p:spPr>
          <a:xfrm>
            <a:off x="1876869" y="5413468"/>
            <a:ext cx="6035375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Roland Barthes &amp; </a:t>
            </a:r>
          </a:p>
          <a:p>
            <a:pPr algn="ctr"/>
            <a:r>
              <a:rPr lang="en-US" altLang="zh-CN" sz="3200" i="1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Mythologies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 (1957)</a:t>
            </a:r>
          </a:p>
        </p:txBody>
      </p:sp>
    </p:spTree>
    <p:extLst>
      <p:ext uri="{BB962C8B-B14F-4D97-AF65-F5344CB8AC3E}">
        <p14:creationId xmlns:p14="http://schemas.microsoft.com/office/powerpoint/2010/main" val="3033723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935664-BA58-42B2-BD48-75DA02E5A9D2}"/>
              </a:ext>
            </a:extLst>
          </p:cNvPr>
          <p:cNvSpPr txBox="1"/>
          <p:nvPr/>
        </p:nvSpPr>
        <p:spPr>
          <a:xfrm>
            <a:off x="1698223" y="1372507"/>
            <a:ext cx="879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Roland Barthes &amp; the Myth</a:t>
            </a:r>
          </a:p>
        </p:txBody>
      </p:sp>
      <p:pic>
        <p:nvPicPr>
          <p:cNvPr id="14340" name="Picture 4" descr="Meaning, Mythology, and Culture in “Darmok” | Time Lords, Superheroes, and  Brave New Worlds">
            <a:extLst>
              <a:ext uri="{FF2B5EF4-FFF2-40B4-BE49-F238E27FC236}">
                <a16:creationId xmlns:a16="http://schemas.microsoft.com/office/drawing/2014/main" id="{0D5F2F74-FC90-4474-841A-5840AC8AA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402" y="2457034"/>
            <a:ext cx="8915195" cy="26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290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BF99FE-9381-4B22-B2BA-B6EAB8431CA4}"/>
              </a:ext>
            </a:extLst>
          </p:cNvPr>
          <p:cNvSpPr txBox="1"/>
          <p:nvPr/>
        </p:nvSpPr>
        <p:spPr>
          <a:xfrm>
            <a:off x="1698224" y="979671"/>
            <a:ext cx="879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Beyond Words: the Sign and Icon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1565E-D554-47BB-930E-CAC51A30554F}"/>
              </a:ext>
            </a:extLst>
          </p:cNvPr>
          <p:cNvGrpSpPr/>
          <p:nvPr/>
        </p:nvGrpSpPr>
        <p:grpSpPr>
          <a:xfrm>
            <a:off x="27770" y="2365546"/>
            <a:ext cx="12136458" cy="3432884"/>
            <a:chOff x="-176628" y="2368674"/>
            <a:chExt cx="13335000" cy="3771900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776B4665-BEF0-4769-BFFA-0453557C4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6628" y="2368674"/>
              <a:ext cx="6667500" cy="377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>
              <a:extLst>
                <a:ext uri="{FF2B5EF4-FFF2-40B4-BE49-F238E27FC236}">
                  <a16:creationId xmlns:a16="http://schemas.microsoft.com/office/drawing/2014/main" id="{506B22A8-F718-429D-A2B2-23E60E2C3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0872" y="2368674"/>
              <a:ext cx="6667500" cy="377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6C7A62-3288-453B-9FB1-8475A80024BD}"/>
              </a:ext>
            </a:extLst>
          </p:cNvPr>
          <p:cNvSpPr txBox="1"/>
          <p:nvPr/>
        </p:nvSpPr>
        <p:spPr>
          <a:xfrm>
            <a:off x="6097480" y="6470495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https://www.yottau.com.tw/article/347</a:t>
            </a:r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97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8E3F7-602B-4A45-B8F3-CC2411E9D1B4}"/>
              </a:ext>
            </a:extLst>
          </p:cNvPr>
          <p:cNvSpPr txBox="1"/>
          <p:nvPr/>
        </p:nvSpPr>
        <p:spPr>
          <a:xfrm>
            <a:off x="1698224" y="490773"/>
            <a:ext cx="879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Images as the Languages Conveying Signs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187A89-DDA0-4B59-AC08-8C6C6EFFC4B7}"/>
              </a:ext>
            </a:extLst>
          </p:cNvPr>
          <p:cNvGrpSpPr/>
          <p:nvPr/>
        </p:nvGrpSpPr>
        <p:grpSpPr>
          <a:xfrm>
            <a:off x="1759923" y="1157251"/>
            <a:ext cx="9009515" cy="5252400"/>
            <a:chOff x="1606860" y="1437550"/>
            <a:chExt cx="9009515" cy="5252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416E70-DDCA-40B5-9B6F-2048010FF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689" t="8286" r="29661" b="4596"/>
            <a:stretch/>
          </p:blipFill>
          <p:spPr>
            <a:xfrm>
              <a:off x="1606860" y="1437550"/>
              <a:ext cx="4331551" cy="509638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28B471-DF6D-4072-A010-B0EA38A7A527}"/>
                </a:ext>
              </a:extLst>
            </p:cNvPr>
            <p:cNvGrpSpPr/>
            <p:nvPr/>
          </p:nvGrpSpPr>
          <p:grpSpPr>
            <a:xfrm>
              <a:off x="5991679" y="1437550"/>
              <a:ext cx="4624696" cy="5252400"/>
              <a:chOff x="6072340" y="1437550"/>
              <a:chExt cx="4624696" cy="5252400"/>
            </a:xfrm>
          </p:grpSpPr>
          <p:pic>
            <p:nvPicPr>
              <p:cNvPr id="16386" name="Picture 2" descr="Hashtag - Wikipedia">
                <a:extLst>
                  <a:ext uri="{FF2B5EF4-FFF2-40B4-BE49-F238E27FC236}">
                    <a16:creationId xmlns:a16="http://schemas.microsoft.com/office/drawing/2014/main" id="{0C074BFC-60CC-4808-BBD3-36A940E6CE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2504" y="5570751"/>
                <a:ext cx="2984532" cy="1119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800E33-E7BA-46A1-A3AE-0DD80B6933AD}"/>
                  </a:ext>
                </a:extLst>
              </p:cNvPr>
              <p:cNvSpPr/>
              <p:nvPr/>
            </p:nvSpPr>
            <p:spPr>
              <a:xfrm>
                <a:off x="6072340" y="1437550"/>
                <a:ext cx="4393694" cy="509638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080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E59E01B-15D9-4ED7-B1E5-D2B7ED0A8BD6}"/>
              </a:ext>
            </a:extLst>
          </p:cNvPr>
          <p:cNvGrpSpPr/>
          <p:nvPr/>
        </p:nvGrpSpPr>
        <p:grpSpPr>
          <a:xfrm>
            <a:off x="1424033" y="2485749"/>
            <a:ext cx="9343933" cy="3876675"/>
            <a:chOff x="616997" y="2902998"/>
            <a:chExt cx="9343933" cy="3876675"/>
          </a:xfrm>
        </p:grpSpPr>
        <p:pic>
          <p:nvPicPr>
            <p:cNvPr id="17410" name="Picture 2" descr="Integrate Google Cloud Vision with Spring Boot | by Hamdi Bouallegue |  Medium">
              <a:extLst>
                <a:ext uri="{FF2B5EF4-FFF2-40B4-BE49-F238E27FC236}">
                  <a16:creationId xmlns:a16="http://schemas.microsoft.com/office/drawing/2014/main" id="{AAC1B29B-9E5B-4DF3-8C04-99F38CC3F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97" y="2902998"/>
              <a:ext cx="5288132" cy="264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Google Cloud Platform Blog: Google Cloud Vision API changes the way  applications understand images">
              <a:extLst>
                <a:ext uri="{FF2B5EF4-FFF2-40B4-BE49-F238E27FC236}">
                  <a16:creationId xmlns:a16="http://schemas.microsoft.com/office/drawing/2014/main" id="{1CE52DB0-3955-400A-A0E5-C4E50809A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380" y="2902998"/>
              <a:ext cx="3638550" cy="387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62B2C02-18E8-4910-8F57-B22AB9904FE3}"/>
              </a:ext>
            </a:extLst>
          </p:cNvPr>
          <p:cNvSpPr txBox="1"/>
          <p:nvPr/>
        </p:nvSpPr>
        <p:spPr>
          <a:xfrm>
            <a:off x="1698224" y="996801"/>
            <a:ext cx="879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Images Labelling with Google Cloud Vision API</a:t>
            </a:r>
          </a:p>
        </p:txBody>
      </p:sp>
    </p:spTree>
    <p:extLst>
      <p:ext uri="{BB962C8B-B14F-4D97-AF65-F5344CB8AC3E}">
        <p14:creationId xmlns:p14="http://schemas.microsoft.com/office/powerpoint/2010/main" val="75377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A2262D8-C402-43A8-B1B2-A1416110D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46" y="1371184"/>
            <a:ext cx="7275107" cy="41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85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2F30CF-8D80-49C8-8DB7-4F66EDF57B63}"/>
              </a:ext>
            </a:extLst>
          </p:cNvPr>
          <p:cNvGrpSpPr/>
          <p:nvPr/>
        </p:nvGrpSpPr>
        <p:grpSpPr>
          <a:xfrm>
            <a:off x="808157" y="564212"/>
            <a:ext cx="10575686" cy="5729576"/>
            <a:chOff x="269562" y="661801"/>
            <a:chExt cx="10575686" cy="5729576"/>
          </a:xfrm>
        </p:grpSpPr>
        <p:pic>
          <p:nvPicPr>
            <p:cNvPr id="18434" name="Picture 2" descr="Paulo Coelho (@paulocoelho) | Twitter">
              <a:extLst>
                <a:ext uri="{FF2B5EF4-FFF2-40B4-BE49-F238E27FC236}">
                  <a16:creationId xmlns:a16="http://schemas.microsoft.com/office/drawing/2014/main" id="{A7A1932F-4C26-40D5-A448-5CD0BD21B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62" y="2452923"/>
              <a:ext cx="3938454" cy="393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B2B836-EFCD-4200-805B-3C9677E1231E}"/>
                </a:ext>
              </a:extLst>
            </p:cNvPr>
            <p:cNvSpPr txBox="1"/>
            <p:nvPr/>
          </p:nvSpPr>
          <p:spPr>
            <a:xfrm>
              <a:off x="1571342" y="661801"/>
              <a:ext cx="9273906" cy="2677656"/>
            </a:xfrm>
            <a:prstGeom prst="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36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en-US" sz="3600" dirty="0">
                  <a:solidFill>
                    <a:schemeClr val="tx2">
                      <a:lumMod val="75000"/>
                    </a:schemeClr>
                  </a:solidFill>
                  <a:latin typeface="Centaur" panose="02030504050205020304" pitchFamily="18" charset="0"/>
                </a:rPr>
                <a:t>“If I can learn to understand this language without words, I can learn to understand the world</a:t>
              </a:r>
              <a:r>
                <a:rPr lang="en-US" altLang="zh-CN" sz="3600" b="0" i="0" dirty="0">
                  <a:solidFill>
                    <a:schemeClr val="tx2">
                      <a:lumMod val="75000"/>
                    </a:schemeClr>
                  </a:solidFill>
                  <a:effectLst/>
                  <a:latin typeface="Centaur" panose="02030504050205020304" pitchFamily="18" charset="0"/>
                </a:rPr>
                <a:t>.</a:t>
              </a:r>
              <a:r>
                <a:rPr lang="en-US" altLang="zh-CN" sz="3600" dirty="0">
                  <a:solidFill>
                    <a:schemeClr val="tx2">
                      <a:lumMod val="75000"/>
                    </a:schemeClr>
                  </a:solidFill>
                  <a:latin typeface="Centaur" panose="02030504050205020304" pitchFamily="18" charset="0"/>
                </a:rPr>
                <a:t>”</a:t>
              </a:r>
            </a:p>
            <a:p>
              <a:pPr algn="ctr"/>
              <a:r>
                <a:rPr lang="en-US" sz="2400" i="1" dirty="0">
                  <a:solidFill>
                    <a:schemeClr val="tx2">
                      <a:lumMod val="75000"/>
                    </a:schemeClr>
                  </a:solidFill>
                  <a:latin typeface="Centaur" panose="02030504050205020304" pitchFamily="18" charset="0"/>
                </a:rPr>
                <a:t>- Paulo Coelho, Brazilian lyricist-</a:t>
              </a:r>
              <a:endParaRPr lang="en-US" sz="2400" b="0" i="1" dirty="0">
                <a:solidFill>
                  <a:schemeClr val="tx2">
                    <a:lumMod val="75000"/>
                  </a:schemeClr>
                </a:solidFill>
                <a:effectLst/>
                <a:latin typeface="Centaur" panose="02030504050205020304" pitchFamily="18" charset="0"/>
              </a:endParaRPr>
            </a:p>
            <a:p>
              <a:endParaRPr lang="en-US" sz="36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30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常見的自然語言處理技術] Bag-of-Words Model：簡單直觀的統計語言模型- iT 邦幫忙::一起幫忙解決難題，拯救IT 人的一天">
            <a:extLst>
              <a:ext uri="{FF2B5EF4-FFF2-40B4-BE49-F238E27FC236}">
                <a16:creationId xmlns:a16="http://schemas.microsoft.com/office/drawing/2014/main" id="{0AFAFAA9-94B3-4C47-90A3-56CFFD1D2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/>
        </p:blipFill>
        <p:spPr bwMode="auto">
          <a:xfrm>
            <a:off x="1556327" y="857250"/>
            <a:ext cx="907934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34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Rectangle 5"/>
          <p:cNvSpPr/>
          <p:nvPr/>
        </p:nvSpPr>
        <p:spPr>
          <a:xfrm>
            <a:off x="0" y="3030396"/>
            <a:ext cx="12329065" cy="27596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698" name="TextBox 4"/>
          <p:cNvSpPr txBox="1"/>
          <p:nvPr/>
        </p:nvSpPr>
        <p:spPr>
          <a:xfrm>
            <a:off x="1166830" y="3006226"/>
            <a:ext cx="3780092" cy="278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sym typeface="Montserrat Bold"/>
              </a:rPr>
              <a:t>Thank You</a:t>
            </a:r>
          </a:p>
        </p:txBody>
      </p:sp>
      <p:sp>
        <p:nvSpPr>
          <p:cNvPr id="699" name="TextBox 5"/>
          <p:cNvSpPr txBox="1"/>
          <p:nvPr/>
        </p:nvSpPr>
        <p:spPr>
          <a:xfrm>
            <a:off x="1166830" y="4257175"/>
            <a:ext cx="443047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spc="600">
                <a:solidFill>
                  <a:srgbClr val="FFFFFF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Semibold"/>
                <a:sym typeface="Lato Semibold"/>
              </a:rPr>
              <a:t>FOR WATCHING AND LISTENING</a:t>
            </a:r>
          </a:p>
        </p:txBody>
      </p:sp>
      <p:pic>
        <p:nvPicPr>
          <p:cNvPr id="4" name="Picture Placeholder 3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DDCAAE22-5FF1-469B-BEDB-8FE04460DF59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7" b="5207"/>
          <a:stretch>
            <a:fillRect/>
          </a:stretch>
        </p:blipFill>
        <p:spPr/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8">
            <a:extLst>
              <a:ext uri="{FF2B5EF4-FFF2-40B4-BE49-F238E27FC236}">
                <a16:creationId xmlns:a16="http://schemas.microsoft.com/office/drawing/2014/main" id="{48D53466-5531-43C4-8E07-4827E61E3648}"/>
              </a:ext>
            </a:extLst>
          </p:cNvPr>
          <p:cNvSpPr txBox="1">
            <a:spLocks/>
          </p:cNvSpPr>
          <p:nvPr/>
        </p:nvSpPr>
        <p:spPr>
          <a:xfrm>
            <a:off x="531091" y="792596"/>
            <a:ext cx="11129818" cy="92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Transitional Probability &amp; the Context Within the Words</a:t>
            </a:r>
            <a:endParaRPr lang="en-US" sz="2400" spc="300" dirty="0"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pic>
        <p:nvPicPr>
          <p:cNvPr id="3074" name="Picture 2" descr="Psych 156 A Ling 150 Psychology of Language">
            <a:extLst>
              <a:ext uri="{FF2B5EF4-FFF2-40B4-BE49-F238E27FC236}">
                <a16:creationId xmlns:a16="http://schemas.microsoft.com/office/drawing/2014/main" id="{AD144EE7-203E-4F3A-B807-96788BED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82" y="1734127"/>
            <a:ext cx="5775036" cy="43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3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: Visualization of 3-dimensional word embeddings. | Download Scientific  Diagram">
            <a:extLst>
              <a:ext uri="{FF2B5EF4-FFF2-40B4-BE49-F238E27FC236}">
                <a16:creationId xmlns:a16="http://schemas.microsoft.com/office/drawing/2014/main" id="{F16F5D41-E153-4708-A7B5-EEA1E99E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15" y="1842703"/>
            <a:ext cx="5407169" cy="452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F3D2838D-5E90-42AB-AB93-07428C429F08}"/>
              </a:ext>
            </a:extLst>
          </p:cNvPr>
          <p:cNvSpPr txBox="1">
            <a:spLocks/>
          </p:cNvSpPr>
          <p:nvPr/>
        </p:nvSpPr>
        <p:spPr>
          <a:xfrm>
            <a:off x="531090" y="718705"/>
            <a:ext cx="11129818" cy="92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Word Embedding &amp; Cosine Distance Between the Words</a:t>
            </a:r>
          </a:p>
        </p:txBody>
      </p:sp>
    </p:spTree>
    <p:extLst>
      <p:ext uri="{BB962C8B-B14F-4D97-AF65-F5344CB8AC3E}">
        <p14:creationId xmlns:p14="http://schemas.microsoft.com/office/powerpoint/2010/main" val="63713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udwig Wittgenstein quotes (228 quotes) | Quotes of famous people">
            <a:extLst>
              <a:ext uri="{FF2B5EF4-FFF2-40B4-BE49-F238E27FC236}">
                <a16:creationId xmlns:a16="http://schemas.microsoft.com/office/drawing/2014/main" id="{346B52E8-2B1C-4760-A196-A506971B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89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hilosophical Investigations by Wittgenstein, Ludwig - 1968">
            <a:extLst>
              <a:ext uri="{FF2B5EF4-FFF2-40B4-BE49-F238E27FC236}">
                <a16:creationId xmlns:a16="http://schemas.microsoft.com/office/drawing/2014/main" id="{9B95B3F5-7248-4715-A19D-6573763E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27" y="727969"/>
            <a:ext cx="2929871" cy="447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C6AB43-B2DE-4EB9-925F-0E4D79651CBA}"/>
              </a:ext>
            </a:extLst>
          </p:cNvPr>
          <p:cNvSpPr txBox="1"/>
          <p:nvPr/>
        </p:nvSpPr>
        <p:spPr>
          <a:xfrm>
            <a:off x="4014147" y="5378356"/>
            <a:ext cx="8679630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Ludwig Wittgenstein &amp; </a:t>
            </a:r>
          </a:p>
          <a:p>
            <a:pPr algn="ctr"/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the Language Game (1939) </a:t>
            </a:r>
          </a:p>
        </p:txBody>
      </p:sp>
    </p:spTree>
    <p:extLst>
      <p:ext uri="{BB962C8B-B14F-4D97-AF65-F5344CB8AC3E}">
        <p14:creationId xmlns:p14="http://schemas.microsoft.com/office/powerpoint/2010/main" val="156517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从维特根斯坦的“语言游戏”说看哲学话语的困境_语词">
            <a:extLst>
              <a:ext uri="{FF2B5EF4-FFF2-40B4-BE49-F238E27FC236}">
                <a16:creationId xmlns:a16="http://schemas.microsoft.com/office/drawing/2014/main" id="{EBC16BC9-7521-49CB-AECE-C4D4BD29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98"/>
          <a:stretch/>
        </p:blipFill>
        <p:spPr bwMode="auto">
          <a:xfrm>
            <a:off x="0" y="1865818"/>
            <a:ext cx="7422683" cy="49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26C64-218D-4D9B-85EC-1602323A732B}"/>
              </a:ext>
            </a:extLst>
          </p:cNvPr>
          <p:cNvSpPr txBox="1"/>
          <p:nvPr/>
        </p:nvSpPr>
        <p:spPr>
          <a:xfrm>
            <a:off x="1459047" y="854306"/>
            <a:ext cx="9273906" cy="323165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3600" dirty="0">
              <a:solidFill>
                <a:schemeClr val="tx2">
                  <a:lumMod val="75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“</a:t>
            </a:r>
            <a:r>
              <a:rPr lang="en-US" altLang="zh-CN" sz="3600" b="0" i="0" dirty="0">
                <a:solidFill>
                  <a:schemeClr val="tx2">
                    <a:lumMod val="75000"/>
                  </a:schemeClr>
                </a:solidFill>
                <a:effectLst/>
                <a:latin typeface="Centaur" panose="02030504050205020304" pitchFamily="18" charset="0"/>
              </a:rPr>
              <a:t>Here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the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term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‘language-game’ is meant to bring into prominence the fact that the speaking of language is </a:t>
            </a:r>
            <a:r>
              <a:rPr lang="en-US" altLang="zh-CN" sz="3600" dirty="0">
                <a:solidFill>
                  <a:srgbClr val="C00000"/>
                </a:solidFill>
                <a:latin typeface="Centaur" panose="02030504050205020304" pitchFamily="18" charset="0"/>
              </a:rPr>
              <a:t>part of an activity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, of a form of life. ”</a:t>
            </a:r>
          </a:p>
          <a:p>
            <a:pPr algn="ctr"/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- Ludwig Wittgenstein -</a:t>
            </a:r>
            <a:endParaRPr lang="en-US" sz="2400" b="0" i="1" dirty="0">
              <a:solidFill>
                <a:schemeClr val="tx2">
                  <a:lumMod val="75000"/>
                </a:schemeClr>
              </a:solidFill>
              <a:effectLst/>
              <a:latin typeface="Centaur" panose="02030504050205020304" pitchFamily="18" charset="0"/>
            </a:endParaRPr>
          </a:p>
          <a:p>
            <a:endParaRPr lang="en-US" sz="3600" dirty="0">
              <a:solidFill>
                <a:schemeClr val="tx2">
                  <a:lumMod val="75000"/>
                </a:schemeClr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4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issecting Bias vs. Variance Tradeoff In Machine Learning | PERPETUAL ENIGMA">
            <a:extLst>
              <a:ext uri="{FF2B5EF4-FFF2-40B4-BE49-F238E27FC236}">
                <a16:creationId xmlns:a16="http://schemas.microsoft.com/office/drawing/2014/main" id="{4B99BD98-3A9E-4C61-B6E3-537EA0FD9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99" y="1055761"/>
            <a:ext cx="7441558" cy="566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9AC98A-9984-483B-B38A-2B564D10D0EB}"/>
              </a:ext>
            </a:extLst>
          </p:cNvPr>
          <p:cNvSpPr txBox="1"/>
          <p:nvPr/>
        </p:nvSpPr>
        <p:spPr>
          <a:xfrm>
            <a:off x="1756185" y="524254"/>
            <a:ext cx="8679630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Bias-Variance Tradeoff of</a:t>
            </a: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the</a:t>
            </a: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Encoding</a:t>
            </a: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of</a:t>
            </a: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the</a:t>
            </a: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Centaur" panose="02030504050205020304" pitchFamily="18" charset="0"/>
              </a:rPr>
              <a:t>Text.</a:t>
            </a:r>
          </a:p>
        </p:txBody>
      </p:sp>
    </p:spTree>
    <p:extLst>
      <p:ext uri="{BB962C8B-B14F-4D97-AF65-F5344CB8AC3E}">
        <p14:creationId xmlns:p14="http://schemas.microsoft.com/office/powerpoint/2010/main" val="350368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0A084546-6A71-436E-85BD-381A621011F9}"/>
              </a:ext>
            </a:extLst>
          </p:cNvPr>
          <p:cNvSpPr txBox="1">
            <a:spLocks/>
          </p:cNvSpPr>
          <p:nvPr/>
        </p:nvSpPr>
        <p:spPr>
          <a:xfrm>
            <a:off x="602111" y="834115"/>
            <a:ext cx="11129818" cy="92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Text Similarity (Jaccard Coefficient &amp; Cosine Similarity)</a:t>
            </a:r>
          </a:p>
        </p:txBody>
      </p:sp>
      <p:pic>
        <p:nvPicPr>
          <p:cNvPr id="5122" name="Picture 2" descr="Cosine similarity - Statistics for Machine Learning [Book]">
            <a:extLst>
              <a:ext uri="{FF2B5EF4-FFF2-40B4-BE49-F238E27FC236}">
                <a16:creationId xmlns:a16="http://schemas.microsoft.com/office/drawing/2014/main" id="{0F8B4F4B-0A58-452E-924D-80F62B013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020" y="1873189"/>
            <a:ext cx="5271852" cy="406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5831AF2-7081-4C43-A843-CCBD22F8C7AD}"/>
              </a:ext>
            </a:extLst>
          </p:cNvPr>
          <p:cNvGrpSpPr/>
          <p:nvPr/>
        </p:nvGrpSpPr>
        <p:grpSpPr>
          <a:xfrm>
            <a:off x="1238435" y="1976314"/>
            <a:ext cx="4061534" cy="3958794"/>
            <a:chOff x="1460376" y="1976314"/>
            <a:chExt cx="4061534" cy="3958794"/>
          </a:xfrm>
        </p:grpSpPr>
        <p:pic>
          <p:nvPicPr>
            <p:cNvPr id="5124" name="Picture 4" descr="Jaccard Similarity - Neo4j Graph Data Science">
              <a:extLst>
                <a:ext uri="{FF2B5EF4-FFF2-40B4-BE49-F238E27FC236}">
                  <a16:creationId xmlns:a16="http://schemas.microsoft.com/office/drawing/2014/main" id="{A4CEE399-2CFE-4099-B5A2-B546A4FA9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376" y="4838494"/>
              <a:ext cx="4061534" cy="1096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雅卡爾指數- 維基百科，自由的百科全書">
              <a:extLst>
                <a:ext uri="{FF2B5EF4-FFF2-40B4-BE49-F238E27FC236}">
                  <a16:creationId xmlns:a16="http://schemas.microsoft.com/office/drawing/2014/main" id="{E5CB43D4-9183-4EE0-89D1-F9BDB37C3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919" y="1976314"/>
              <a:ext cx="3454448" cy="2645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9888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375</Words>
  <Application>Microsoft Office PowerPoint</Application>
  <PresentationFormat>Widescreen</PresentationFormat>
  <Paragraphs>51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Bebas Neue</vt:lpstr>
      <vt:lpstr>Montserrat Bold</vt:lpstr>
      <vt:lpstr>Arial</vt:lpstr>
      <vt:lpstr>Calibri</vt:lpstr>
      <vt:lpstr>Calibri Light</vt:lpstr>
      <vt:lpstr>Centaur</vt:lpstr>
      <vt:lpstr>Helvetica</vt:lpstr>
      <vt:lpstr>Lato</vt:lpstr>
      <vt:lpstr>Lato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Julius Ling</dc:creator>
  <cp:lastModifiedBy>Julius Ling</cp:lastModifiedBy>
  <cp:revision>1</cp:revision>
  <dcterms:created xsi:type="dcterms:W3CDTF">2021-10-16T16:28:14Z</dcterms:created>
  <dcterms:modified xsi:type="dcterms:W3CDTF">2021-10-16T19:45:54Z</dcterms:modified>
</cp:coreProperties>
</file>